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DM Sans" pitchFamily="2" charset="0"/>
      <p:regular r:id="rId16"/>
      <p:bold r:id="rId17"/>
      <p:italic r:id="rId18"/>
      <p:boldItalic r:id="rId19"/>
    </p:embeddedFont>
    <p:embeddedFont>
      <p:font typeface="DM Sans Medium" pitchFamily="2" charset="0"/>
      <p:regular r:id="rId20"/>
      <p:bold r:id="rId21"/>
      <p:italic r:id="rId22"/>
      <p:boldItalic r:id="rId23"/>
    </p:embeddedFont>
    <p:embeddedFont>
      <p:font typeface="IBM Plex Sans" panose="020B0503050203000203" pitchFamily="34" charset="0"/>
      <p:regular r:id="rId24"/>
      <p:bold r:id="rId25"/>
      <p:italic r:id="rId26"/>
      <p:boldItalic r:id="rId27"/>
    </p:embeddedFont>
    <p:embeddedFont>
      <p:font typeface="IBM Plex Sans SemiBold" panose="020B0703050203000203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89" autoAdjust="0"/>
  </p:normalViewPr>
  <p:slideViewPr>
    <p:cSldViewPr snapToGrid="0">
      <p:cViewPr varScale="1">
        <p:scale>
          <a:sx n="126" d="100"/>
          <a:sy n="126" d="100"/>
        </p:scale>
        <p:origin x="119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" name="Google Shape;1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285a4a1d9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" name="Google Shape;20;g285a4a1d9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Chance is always hard and it creates some fear of the unknow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We try to resist it, but when we adopt it, the outcomes are </a:t>
            </a:r>
            <a:r>
              <a:rPr lang="en-US" dirty="0" err="1"/>
              <a:t>possitve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285a4a1d930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" name="Google Shape;33;g285a4a1d930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AI allows us to accelerate work, it will be the assistant the helps us achieve our goals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But it needs to be applied correctly and in public safety, it needs to be applied with great care and thoughtfulness 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285a4a1d930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g285a4a1d930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AI is and will be a force multiplier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Data processing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Identifying the signal from the noise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Brain storming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Will all be improved with AI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We are seeing amazing results in healthcare and education with AI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We are just at the tipping point of AI implementation 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5a4a1d930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g285a4a1d930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Predictive = Weather, Pensioning of resources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Generative = Large Language Models (LLM) ChatGPT, conversational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Autonomous = Cars, Planes and Trucks.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Agent = Thermostats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AGI = Human Like 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85f5743b2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285f5743b2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85f5743b2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g285f5743b2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Delays in getting a translator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Interpretation vs translation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Accuracy &amp; Speed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Available Languages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85b48fdb3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285b48fdb3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Delays in getting a translator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Interpretation vs translation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Accuracy &amp; Speed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Available Languages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85f5743b2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g285f5743b2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85b48fdb3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g285b48fdb3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85f5743b2c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285f5743b2c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85f5743b2c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g285f5743b2c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pos="1100">
          <p15:clr>
            <a:srgbClr val="EA4335"/>
          </p15:clr>
        </p15:guide>
        <p15:guide id="4" pos="1162">
          <p15:clr>
            <a:srgbClr val="EA4335"/>
          </p15:clr>
        </p15:guide>
        <p15:guide id="5" pos="2037">
          <p15:clr>
            <a:srgbClr val="EA4335"/>
          </p15:clr>
        </p15:guide>
        <p15:guide id="6" pos="1974">
          <p15:clr>
            <a:srgbClr val="EA4335"/>
          </p15:clr>
        </p15:guide>
        <p15:guide id="7" pos="2849">
          <p15:clr>
            <a:srgbClr val="EA4335"/>
          </p15:clr>
        </p15:guide>
        <p15:guide id="8" pos="2911">
          <p15:clr>
            <a:srgbClr val="EA4335"/>
          </p15:clr>
        </p15:guide>
        <p15:guide id="9" pos="3723">
          <p15:clr>
            <a:srgbClr val="EA4335"/>
          </p15:clr>
        </p15:guide>
        <p15:guide id="10" pos="3786">
          <p15:clr>
            <a:srgbClr val="EA4335"/>
          </p15:clr>
        </p15:guide>
        <p15:guide id="11" pos="4597">
          <p15:clr>
            <a:srgbClr val="EA4335"/>
          </p15:clr>
        </p15:guide>
        <p15:guide id="12" pos="4660">
          <p15:clr>
            <a:srgbClr val="EA4335"/>
          </p15:clr>
        </p15:guide>
        <p15:guide id="13" pos="2443">
          <p15:clr>
            <a:srgbClr val="EA4335"/>
          </p15:clr>
        </p15:guide>
        <p15:guide id="14" pos="1568">
          <p15:clr>
            <a:srgbClr val="EA4335"/>
          </p15:clr>
        </p15:guide>
        <p15:guide id="15" pos="694">
          <p15:clr>
            <a:srgbClr val="EA4335"/>
          </p15:clr>
        </p15:guide>
        <p15:guide id="16" pos="3317">
          <p15:clr>
            <a:srgbClr val="EA4335"/>
          </p15:clr>
        </p15:guide>
        <p15:guide id="17" pos="4192">
          <p15:clr>
            <a:srgbClr val="EA4335"/>
          </p15:clr>
        </p15:guide>
        <p15:guide id="18" pos="5066">
          <p15:clr>
            <a:srgbClr val="EA4335"/>
          </p15:clr>
        </p15:guide>
        <p15:guide id="19" pos="225">
          <p15:clr>
            <a:srgbClr val="EA4335"/>
          </p15:clr>
        </p15:guide>
        <p15:guide id="20" pos="5535">
          <p15:clr>
            <a:srgbClr val="EA4335"/>
          </p15:clr>
        </p15:guide>
        <p15:guide id="21" orient="horz" pos="1620">
          <p15:clr>
            <a:srgbClr val="EA4335"/>
          </p15:clr>
        </p15:guide>
        <p15:guide id="22" orient="horz">
          <p15:clr>
            <a:srgbClr val="EA4335"/>
          </p15:clr>
        </p15:guide>
        <p15:guide id="23" orient="horz" pos="3240">
          <p15:clr>
            <a:srgbClr val="EA4335"/>
          </p15:clr>
        </p15:guide>
        <p15:guide id="24" orient="horz" pos="2430">
          <p15:clr>
            <a:srgbClr val="EA4335"/>
          </p15:clr>
        </p15:guide>
        <p15:guide id="25" orient="horz" pos="810">
          <p15:clr>
            <a:srgbClr val="EA4335"/>
          </p15:clr>
        </p15:guide>
        <p15:guide id="26" orient="horz" pos="405">
          <p15:clr>
            <a:srgbClr val="EA4335"/>
          </p15:clr>
        </p15:guide>
        <p15:guide id="27" orient="horz" pos="1215">
          <p15:clr>
            <a:srgbClr val="EA4335"/>
          </p15:clr>
        </p15:guide>
        <p15:guide id="28" orient="horz" pos="2835">
          <p15:clr>
            <a:srgbClr val="EA4335"/>
          </p15:clr>
        </p15:guide>
        <p15:guide id="29" orient="horz" pos="2025">
          <p15:clr>
            <a:srgbClr val="EA4335"/>
          </p15:clr>
        </p15:guide>
        <p15:guide id="30" orient="horz" pos="1013">
          <p15:clr>
            <a:srgbClr val="EA4335"/>
          </p15:clr>
        </p15:guide>
        <p15:guide id="31" orient="horz" pos="608">
          <p15:clr>
            <a:srgbClr val="EA4335"/>
          </p15:clr>
        </p15:guide>
        <p15:guide id="32" orient="horz" pos="203">
          <p15:clr>
            <a:srgbClr val="EA4335"/>
          </p15:clr>
        </p15:guide>
        <p15:guide id="33" orient="horz" pos="1418">
          <p15:clr>
            <a:srgbClr val="EA4335"/>
          </p15:clr>
        </p15:guide>
        <p15:guide id="34" orient="horz" pos="1822">
          <p15:clr>
            <a:srgbClr val="EA4335"/>
          </p15:clr>
        </p15:guide>
        <p15:guide id="35" orient="horz" pos="2227">
          <p15:clr>
            <a:srgbClr val="EA4335"/>
          </p15:clr>
        </p15:guide>
        <p15:guide id="36" orient="horz" pos="2632">
          <p15:clr>
            <a:srgbClr val="EA4335"/>
          </p15:clr>
        </p15:guide>
        <p15:guide id="37" orient="horz" pos="3037">
          <p15:clr>
            <a:srgbClr val="EA4335"/>
          </p15:clr>
        </p15:guide>
        <p15:guide id="38" orient="horz" pos="101">
          <p15:clr>
            <a:srgbClr val="EA4335"/>
          </p15:clr>
        </p15:guide>
        <p15:guide id="39" orient="horz" pos="3139">
          <p15:clr>
            <a:srgbClr val="EA4335"/>
          </p15:clr>
        </p15:guide>
        <p15:guide id="40" orient="horz" pos="304">
          <p15:clr>
            <a:srgbClr val="EA4335"/>
          </p15:clr>
        </p15:guide>
        <p15:guide id="41" orient="horz" pos="506">
          <p15:clr>
            <a:srgbClr val="EA4335"/>
          </p15:clr>
        </p15:guide>
        <p15:guide id="42" orient="horz" pos="709">
          <p15:clr>
            <a:srgbClr val="EA4335"/>
          </p15:clr>
        </p15:guide>
        <p15:guide id="43" orient="horz" pos="911">
          <p15:clr>
            <a:srgbClr val="EA4335"/>
          </p15:clr>
        </p15:guide>
        <p15:guide id="44" orient="horz" pos="1114">
          <p15:clr>
            <a:srgbClr val="EA4335"/>
          </p15:clr>
        </p15:guide>
        <p15:guide id="45" orient="horz" pos="1316">
          <p15:clr>
            <a:srgbClr val="EA4335"/>
          </p15:clr>
        </p15:guide>
        <p15:guide id="46" orient="horz" pos="1519">
          <p15:clr>
            <a:srgbClr val="EA4335"/>
          </p15:clr>
        </p15:guide>
        <p15:guide id="47" orient="horz" pos="1721">
          <p15:clr>
            <a:srgbClr val="EA4335"/>
          </p15:clr>
        </p15:guide>
        <p15:guide id="48" orient="horz" pos="1924">
          <p15:clr>
            <a:srgbClr val="EA4335"/>
          </p15:clr>
        </p15:guide>
        <p15:guide id="49" orient="horz" pos="2126">
          <p15:clr>
            <a:srgbClr val="EA4335"/>
          </p15:clr>
        </p15:guide>
        <p15:guide id="50" orient="horz" pos="2329">
          <p15:clr>
            <a:srgbClr val="EA4335"/>
          </p15:clr>
        </p15:guide>
        <p15:guide id="51" orient="horz" pos="2531">
          <p15:clr>
            <a:srgbClr val="EA4335"/>
          </p15:clr>
        </p15:guide>
        <p15:guide id="52" orient="horz" pos="2734">
          <p15:clr>
            <a:srgbClr val="EA4335"/>
          </p15:clr>
        </p15:guide>
        <p15:guide id="53" orient="horz" pos="2936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7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23.png"/><Relationship Id="rId4" Type="http://schemas.openxmlformats.org/officeDocument/2006/relationships/image" Target="../media/image10.png"/><Relationship Id="rId9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6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/>
        </p:nvSpPr>
        <p:spPr>
          <a:xfrm>
            <a:off x="357900" y="1409125"/>
            <a:ext cx="56136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" sz="3700" b="1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There’s Nothing</a:t>
            </a:r>
            <a:r>
              <a:rPr lang="en" sz="3700" b="1">
                <a:solidFill>
                  <a:srgbClr val="E8E9EA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" sz="3700" b="1">
                <a:solidFill>
                  <a:schemeClr val="accent5"/>
                </a:solidFill>
                <a:latin typeface="IBM Plex Sans"/>
                <a:ea typeface="IBM Plex Sans"/>
                <a:cs typeface="IBM Plex Sans"/>
                <a:sym typeface="IBM Plex Sans"/>
              </a:rPr>
              <a:t>Artificial </a:t>
            </a:r>
            <a:r>
              <a:rPr lang="en" sz="3700" b="1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About Our</a:t>
            </a:r>
            <a:r>
              <a:rPr lang="en" sz="3700" b="1">
                <a:solidFill>
                  <a:srgbClr val="E8E9EA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" sz="3700" b="1">
                <a:solidFill>
                  <a:schemeClr val="accent5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Intelligence</a:t>
            </a:r>
            <a:endParaRPr sz="3700" b="1" i="0" u="none" strike="noStrike" cap="none">
              <a:solidFill>
                <a:schemeClr val="accent5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" name="Google Shape;15;p3"/>
          <p:cNvSpPr txBox="1"/>
          <p:nvPr/>
        </p:nvSpPr>
        <p:spPr>
          <a:xfrm>
            <a:off x="357900" y="3153625"/>
            <a:ext cx="69402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By</a:t>
            </a:r>
            <a:r>
              <a:rPr lang="en" sz="2400">
                <a:solidFill>
                  <a:srgbClr val="BCBFC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</a:t>
            </a:r>
            <a:r>
              <a:rPr lang="en" sz="2400" b="1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Alex Gruber</a:t>
            </a:r>
            <a:endParaRPr sz="2400" b="1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Vice President of Product &amp; Design</a:t>
            </a:r>
            <a:endParaRPr sz="24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Carbyne</a:t>
            </a:r>
            <a:endParaRPr sz="24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7900" y="337850"/>
            <a:ext cx="1728476" cy="28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23" name="Google Shape;23;p4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rgbClr val="3D3D3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4" name="Google Shape;2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/>
          <p:nvPr/>
        </p:nvSpPr>
        <p:spPr>
          <a:xfrm>
            <a:off x="7397500" y="203575"/>
            <a:ext cx="1289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" name="Google Shape;26;p4"/>
          <p:cNvSpPr txBox="1"/>
          <p:nvPr/>
        </p:nvSpPr>
        <p:spPr>
          <a:xfrm>
            <a:off x="4621375" y="203575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" name="Google Shape;27;p4"/>
          <p:cNvSpPr txBox="1"/>
          <p:nvPr/>
        </p:nvSpPr>
        <p:spPr>
          <a:xfrm>
            <a:off x="357950" y="840350"/>
            <a:ext cx="8328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" sz="225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</a:t>
            </a:r>
            <a:r>
              <a:rPr lang="en" sz="225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Tractor </a:t>
            </a:r>
            <a:r>
              <a:rPr lang="en" sz="225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Didn’t Replace the </a:t>
            </a:r>
            <a:r>
              <a:rPr lang="en" sz="2250" b="1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  <a:t>Farmer</a:t>
            </a:r>
            <a:endParaRPr sz="2250" b="1" i="0" u="none" strike="noStrike" cap="none">
              <a:solidFill>
                <a:schemeClr val="accen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29" name="Google Shape;29;p4"/>
          <p:cNvPicPr preferRelativeResize="0"/>
          <p:nvPr/>
        </p:nvPicPr>
        <p:blipFill rotWithShape="1">
          <a:blip r:embed="rId4">
            <a:alphaModFix/>
          </a:blip>
          <a:srcRect l="6608" r="14526"/>
          <a:stretch/>
        </p:blipFill>
        <p:spPr>
          <a:xfrm>
            <a:off x="322500" y="1446225"/>
            <a:ext cx="4260300" cy="3437700"/>
          </a:xfrm>
          <a:prstGeom prst="roundRect">
            <a:avLst>
              <a:gd name="adj" fmla="val 3785"/>
            </a:avLst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17000"/>
              </a:srgbClr>
            </a:outerShdw>
          </a:effectLst>
        </p:spPr>
      </p:pic>
      <p:pic>
        <p:nvPicPr>
          <p:cNvPr id="30" name="Google Shape;30;p4"/>
          <p:cNvPicPr preferRelativeResize="0"/>
          <p:nvPr/>
        </p:nvPicPr>
        <p:blipFill rotWithShape="1">
          <a:blip r:embed="rId5">
            <a:alphaModFix/>
          </a:blip>
          <a:srcRect l="16055" r="16055"/>
          <a:stretch/>
        </p:blipFill>
        <p:spPr>
          <a:xfrm>
            <a:off x="4742300" y="1446225"/>
            <a:ext cx="3877500" cy="3418800"/>
          </a:xfrm>
          <a:prstGeom prst="roundRect">
            <a:avLst>
              <a:gd name="adj" fmla="val 3009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17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36" name="Google Shape;36;p5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rgbClr val="3D3D3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7" name="Google Shape;3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/>
        </p:nvSpPr>
        <p:spPr>
          <a:xfrm>
            <a:off x="7397500" y="203575"/>
            <a:ext cx="1289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" name="Google Shape;39;p5"/>
          <p:cNvSpPr txBox="1"/>
          <p:nvPr/>
        </p:nvSpPr>
        <p:spPr>
          <a:xfrm>
            <a:off x="4621375" y="203575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" name="Google Shape;40;p5"/>
          <p:cNvSpPr txBox="1"/>
          <p:nvPr/>
        </p:nvSpPr>
        <p:spPr>
          <a:xfrm>
            <a:off x="357950" y="840350"/>
            <a:ext cx="8328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" sz="225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</a:t>
            </a:r>
            <a:r>
              <a:rPr lang="en" sz="225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Calculator </a:t>
            </a:r>
            <a:r>
              <a:rPr lang="en" sz="225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Didn’t Replace the </a:t>
            </a:r>
            <a:r>
              <a:rPr lang="en" sz="2250" b="1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  <a:t>Mathematician</a:t>
            </a:r>
            <a:endParaRPr sz="2250" b="1" i="0" u="none" strike="noStrike" cap="none">
              <a:solidFill>
                <a:schemeClr val="accen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42" name="Google Shape;42;p5"/>
          <p:cNvPicPr preferRelativeResize="0"/>
          <p:nvPr/>
        </p:nvPicPr>
        <p:blipFill rotWithShape="1">
          <a:blip r:embed="rId4">
            <a:alphaModFix/>
          </a:blip>
          <a:srcRect l="6241" r="31152"/>
          <a:stretch/>
        </p:blipFill>
        <p:spPr>
          <a:xfrm>
            <a:off x="357200" y="1338950"/>
            <a:ext cx="4057800" cy="3652200"/>
          </a:xfrm>
          <a:prstGeom prst="roundRect">
            <a:avLst>
              <a:gd name="adj" fmla="val 6094"/>
            </a:avLst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17000"/>
              </a:srgbClr>
            </a:outerShdw>
          </a:effectLst>
        </p:spPr>
      </p:pic>
      <p:pic>
        <p:nvPicPr>
          <p:cNvPr id="43" name="Google Shape;43;p5"/>
          <p:cNvPicPr preferRelativeResize="0"/>
          <p:nvPr/>
        </p:nvPicPr>
        <p:blipFill rotWithShape="1">
          <a:blip r:embed="rId5">
            <a:alphaModFix/>
          </a:blip>
          <a:srcRect l="12389" r="12389"/>
          <a:stretch/>
        </p:blipFill>
        <p:spPr>
          <a:xfrm>
            <a:off x="4593800" y="1338950"/>
            <a:ext cx="4122000" cy="3652200"/>
          </a:xfrm>
          <a:prstGeom prst="roundRect">
            <a:avLst>
              <a:gd name="adj" fmla="val 6580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17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49" name="Google Shape;49;p6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rgbClr val="3D3D3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0" name="Google Shape;5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6"/>
          <p:cNvSpPr txBox="1"/>
          <p:nvPr/>
        </p:nvSpPr>
        <p:spPr>
          <a:xfrm>
            <a:off x="7397500" y="203575"/>
            <a:ext cx="1289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2" name="Google Shape;52;p6"/>
          <p:cNvSpPr txBox="1"/>
          <p:nvPr/>
        </p:nvSpPr>
        <p:spPr>
          <a:xfrm>
            <a:off x="4621375" y="203575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3" name="Google Shape;53;p6"/>
          <p:cNvSpPr txBox="1"/>
          <p:nvPr/>
        </p:nvSpPr>
        <p:spPr>
          <a:xfrm>
            <a:off x="357950" y="840350"/>
            <a:ext cx="8328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" sz="225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AI </a:t>
            </a:r>
            <a:r>
              <a:rPr lang="en" sz="225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Won’t Replace </a:t>
            </a:r>
            <a:r>
              <a:rPr lang="en" sz="2250" b="1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  <a:t>Humans </a:t>
            </a:r>
            <a:r>
              <a:rPr lang="en" sz="225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- but can Give us </a:t>
            </a:r>
            <a:r>
              <a:rPr lang="en" sz="2250" b="1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  <a:t>Superpowers</a:t>
            </a:r>
            <a:r>
              <a:rPr lang="en" sz="225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!</a:t>
            </a:r>
            <a:endParaRPr sz="2250" b="1" i="0" u="none" strike="noStrike" cap="none">
              <a:solidFill>
                <a:schemeClr val="accen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55" name="Google Shape;55;p6"/>
          <p:cNvPicPr preferRelativeResize="0"/>
          <p:nvPr/>
        </p:nvPicPr>
        <p:blipFill rotWithShape="1">
          <a:blip r:embed="rId4">
            <a:alphaModFix/>
          </a:blip>
          <a:srcRect l="15669" r="2717"/>
          <a:stretch/>
        </p:blipFill>
        <p:spPr>
          <a:xfrm>
            <a:off x="152400" y="1338950"/>
            <a:ext cx="4468800" cy="3652200"/>
          </a:xfrm>
          <a:prstGeom prst="roundRect">
            <a:avLst>
              <a:gd name="adj" fmla="val 6163"/>
            </a:avLst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" name="Google Shape;56;p6"/>
          <p:cNvPicPr preferRelativeResize="0"/>
          <p:nvPr/>
        </p:nvPicPr>
        <p:blipFill rotWithShape="1">
          <a:blip r:embed="rId5">
            <a:alphaModFix/>
          </a:blip>
          <a:srcRect l="15032" r="12065"/>
          <a:stretch/>
        </p:blipFill>
        <p:spPr>
          <a:xfrm>
            <a:off x="4791200" y="1338950"/>
            <a:ext cx="3994800" cy="3652200"/>
          </a:xfrm>
          <a:prstGeom prst="roundRect">
            <a:avLst>
              <a:gd name="adj" fmla="val 5401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62" name="Google Shape;62;p7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3" name="Google Shape;6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7"/>
          <p:cNvSpPr txBox="1"/>
          <p:nvPr/>
        </p:nvSpPr>
        <p:spPr>
          <a:xfrm>
            <a:off x="7397500" y="203575"/>
            <a:ext cx="1142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" name="Google Shape;65;p7"/>
          <p:cNvSpPr txBox="1"/>
          <p:nvPr/>
        </p:nvSpPr>
        <p:spPr>
          <a:xfrm>
            <a:off x="357950" y="840350"/>
            <a:ext cx="84282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" sz="2250" b="1">
                <a:solidFill>
                  <a:srgbClr val="3542F5"/>
                </a:solidFill>
                <a:latin typeface="IBM Plex Sans"/>
                <a:ea typeface="IBM Plex Sans"/>
                <a:cs typeface="IBM Plex Sans"/>
                <a:sym typeface="IBM Plex Sans"/>
              </a:rPr>
              <a:t>Evolution </a:t>
            </a:r>
            <a:r>
              <a:rPr lang="en" sz="225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of Artificial Intelligence</a:t>
            </a:r>
            <a:endParaRPr sz="2250" b="1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6" name="Google Shape;66;p7"/>
          <p:cNvSpPr txBox="1"/>
          <p:nvPr/>
        </p:nvSpPr>
        <p:spPr>
          <a:xfrm>
            <a:off x="4621375" y="203575"/>
            <a:ext cx="2676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67" name="Google Shape;67;p7"/>
          <p:cNvCxnSpPr/>
          <p:nvPr/>
        </p:nvCxnSpPr>
        <p:spPr>
          <a:xfrm rot="10800000">
            <a:off x="357900" y="3776600"/>
            <a:ext cx="8428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" name="Google Shape;68;p7"/>
          <p:cNvSpPr txBox="1"/>
          <p:nvPr/>
        </p:nvSpPr>
        <p:spPr>
          <a:xfrm>
            <a:off x="457200" y="3930500"/>
            <a:ext cx="114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Predictive</a:t>
            </a:r>
            <a:br>
              <a:rPr lang="en" sz="17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lang="en" sz="17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AI</a:t>
            </a:r>
            <a:endParaRPr sz="17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69" name="Google Shape;69;p7"/>
          <p:cNvCxnSpPr/>
          <p:nvPr/>
        </p:nvCxnSpPr>
        <p:spPr>
          <a:xfrm>
            <a:off x="357950" y="3930518"/>
            <a:ext cx="0" cy="251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" name="Google Shape;70;p7"/>
          <p:cNvSpPr txBox="1"/>
          <p:nvPr/>
        </p:nvSpPr>
        <p:spPr>
          <a:xfrm>
            <a:off x="2002300" y="3930500"/>
            <a:ext cx="1165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700" b="1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  <a:t>Generative</a:t>
            </a:r>
            <a:br>
              <a:rPr lang="en" sz="1700" b="1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lang="en" sz="1700" b="1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  <a:t>AI</a:t>
            </a:r>
            <a:endParaRPr sz="1700" b="0" i="0" u="none" strike="noStrike" cap="none">
              <a:solidFill>
                <a:schemeClr val="accent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71" name="Google Shape;71;p7"/>
          <p:cNvCxnSpPr/>
          <p:nvPr/>
        </p:nvCxnSpPr>
        <p:spPr>
          <a:xfrm>
            <a:off x="1903050" y="3930518"/>
            <a:ext cx="0" cy="2514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" name="Google Shape;72;p7"/>
          <p:cNvSpPr txBox="1"/>
          <p:nvPr/>
        </p:nvSpPr>
        <p:spPr>
          <a:xfrm>
            <a:off x="3509750" y="3930500"/>
            <a:ext cx="1388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Autonomous AI</a:t>
            </a:r>
            <a:endParaRPr sz="17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73" name="Google Shape;73;p7"/>
          <p:cNvCxnSpPr/>
          <p:nvPr/>
        </p:nvCxnSpPr>
        <p:spPr>
          <a:xfrm>
            <a:off x="3410500" y="3930518"/>
            <a:ext cx="0" cy="251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" name="Google Shape;74;p7"/>
          <p:cNvSpPr txBox="1"/>
          <p:nvPr/>
        </p:nvSpPr>
        <p:spPr>
          <a:xfrm>
            <a:off x="5262025" y="3930500"/>
            <a:ext cx="699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</a:t>
            </a:r>
            <a:br>
              <a:rPr lang="en" sz="17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lang="en" sz="17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AI</a:t>
            </a:r>
            <a:endParaRPr sz="17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75" name="Google Shape;75;p7"/>
          <p:cNvCxnSpPr/>
          <p:nvPr/>
        </p:nvCxnSpPr>
        <p:spPr>
          <a:xfrm>
            <a:off x="5162775" y="3930518"/>
            <a:ext cx="0" cy="251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" name="Google Shape;76;p7"/>
          <p:cNvSpPr txBox="1"/>
          <p:nvPr/>
        </p:nvSpPr>
        <p:spPr>
          <a:xfrm>
            <a:off x="7165900" y="3930500"/>
            <a:ext cx="1388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Artificial General Intelligence (AGI)</a:t>
            </a:r>
            <a:endParaRPr sz="17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77" name="Google Shape;77;p7"/>
          <p:cNvCxnSpPr/>
          <p:nvPr/>
        </p:nvCxnSpPr>
        <p:spPr>
          <a:xfrm>
            <a:off x="7066650" y="3930518"/>
            <a:ext cx="0" cy="251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8" name="Google Shape;78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79" name="Google Shape;7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100" y="2803101"/>
            <a:ext cx="1165500" cy="5025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4000"/>
              </a:srgbClr>
            </a:outerShdw>
          </a:effectLst>
        </p:spPr>
      </p:pic>
      <p:pic>
        <p:nvPicPr>
          <p:cNvPr id="80" name="Google Shape;80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4674" y="2295775"/>
            <a:ext cx="1388400" cy="694200"/>
          </a:xfrm>
          <a:prstGeom prst="roundRect">
            <a:avLst>
              <a:gd name="adj" fmla="val 12097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4000"/>
              </a:srgbClr>
            </a:outerShdw>
          </a:effectLst>
        </p:spPr>
      </p:pic>
      <p:pic>
        <p:nvPicPr>
          <p:cNvPr id="81" name="Google Shape;81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54399" y="1866150"/>
            <a:ext cx="1499100" cy="896400"/>
          </a:xfrm>
          <a:prstGeom prst="roundRect">
            <a:avLst>
              <a:gd name="adj" fmla="val 1403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4000"/>
              </a:srgbClr>
            </a:outerShdw>
          </a:effectLst>
        </p:spPr>
      </p:pic>
      <p:pic>
        <p:nvPicPr>
          <p:cNvPr id="82" name="Google Shape;82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41275" y="1559440"/>
            <a:ext cx="1636800" cy="1015200"/>
          </a:xfrm>
          <a:prstGeom prst="roundRect">
            <a:avLst>
              <a:gd name="adj" fmla="val 11474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4000"/>
              </a:srgbClr>
            </a:outerShdw>
          </a:effectLst>
        </p:spPr>
      </p:pic>
      <p:pic>
        <p:nvPicPr>
          <p:cNvPr id="83" name="Google Shape;83;p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86575" y="965200"/>
            <a:ext cx="1993800" cy="1046700"/>
          </a:xfrm>
          <a:prstGeom prst="roundRect">
            <a:avLst>
              <a:gd name="adj" fmla="val 11394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4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"/>
          <p:cNvSpPr txBox="1"/>
          <p:nvPr/>
        </p:nvSpPr>
        <p:spPr>
          <a:xfrm>
            <a:off x="357900" y="1685400"/>
            <a:ext cx="3039900" cy="2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AI Reduces</a:t>
            </a:r>
            <a:r>
              <a:rPr lang="en" sz="3400">
                <a:solidFill>
                  <a:schemeClr val="lt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 </a:t>
            </a:r>
            <a:r>
              <a:rPr lang="en" sz="34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Mundane,</a:t>
            </a:r>
            <a:r>
              <a:rPr lang="en" sz="3400">
                <a:solidFill>
                  <a:schemeClr val="lt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 </a:t>
            </a:r>
            <a:r>
              <a:rPr lang="en" sz="34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Repetitive Tasks</a:t>
            </a:r>
            <a:endParaRPr sz="3400" b="0" i="0" u="none" strike="noStrike" cap="none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89" name="Google Shape;89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6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90" name="Google Shape;90;p8"/>
          <p:cNvPicPr preferRelativeResize="0"/>
          <p:nvPr/>
        </p:nvPicPr>
        <p:blipFill rotWithShape="1">
          <a:blip r:embed="rId3">
            <a:alphaModFix/>
          </a:blip>
          <a:srcRect t="27784" b="27780"/>
          <a:stretch/>
        </p:blipFill>
        <p:spPr>
          <a:xfrm>
            <a:off x="3289575" y="918288"/>
            <a:ext cx="5441400" cy="3627600"/>
          </a:xfrm>
          <a:prstGeom prst="roundRect">
            <a:avLst>
              <a:gd name="adj" fmla="val 4599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1" name="Google Shape;91;p8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92" name="Google Shape;92;p8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3" name="Google Shape;9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8"/>
          <p:cNvSpPr txBox="1"/>
          <p:nvPr/>
        </p:nvSpPr>
        <p:spPr>
          <a:xfrm>
            <a:off x="7397500" y="203575"/>
            <a:ext cx="1142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5" name="Google Shape;95;p8"/>
          <p:cNvSpPr txBox="1"/>
          <p:nvPr/>
        </p:nvSpPr>
        <p:spPr>
          <a:xfrm>
            <a:off x="4621375" y="203575"/>
            <a:ext cx="2676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"/>
          <p:cNvSpPr txBox="1"/>
          <p:nvPr/>
        </p:nvSpPr>
        <p:spPr>
          <a:xfrm>
            <a:off x="357900" y="809825"/>
            <a:ext cx="4164900" cy="3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Avg. 9-1-1 call takes </a:t>
            </a:r>
            <a:r>
              <a:rPr lang="en" sz="33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2 mins</a:t>
            </a:r>
            <a:r>
              <a:rPr lang="en" sz="3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, but foreign language calls take </a:t>
            </a:r>
            <a:r>
              <a:rPr lang="en" sz="3300">
                <a:solidFill>
                  <a:schemeClr val="accent6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8+ mins</a:t>
            </a:r>
            <a:r>
              <a:rPr lang="en" sz="3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.</a:t>
            </a:r>
            <a:endParaRPr sz="3300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endParaRPr sz="3300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→ AI </a:t>
            </a:r>
            <a:r>
              <a:rPr lang="en" sz="33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Accelerates </a:t>
            </a:r>
            <a:r>
              <a:rPr lang="en" sz="3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Emergency Response </a:t>
            </a:r>
            <a:endParaRPr sz="3300" b="0" i="0" u="none" strike="noStrike" cap="none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01" name="Google Shape;101;p9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102" name="Google Shape;102;p9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rgbClr val="3D3D3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3" name="Google Shape;10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9"/>
          <p:cNvSpPr txBox="1"/>
          <p:nvPr/>
        </p:nvSpPr>
        <p:spPr>
          <a:xfrm>
            <a:off x="7397500" y="203575"/>
            <a:ext cx="1289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5" name="Google Shape;105;p9"/>
          <p:cNvSpPr txBox="1"/>
          <p:nvPr/>
        </p:nvSpPr>
        <p:spPr>
          <a:xfrm>
            <a:off x="4621375" y="203575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6" name="Google Shape;106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07" name="Google Shape;107;p9"/>
          <p:cNvPicPr preferRelativeResize="0"/>
          <p:nvPr/>
        </p:nvPicPr>
        <p:blipFill rotWithShape="1">
          <a:blip r:embed="rId4">
            <a:alphaModFix/>
          </a:blip>
          <a:srcRect l="17293"/>
          <a:stretch/>
        </p:blipFill>
        <p:spPr>
          <a:xfrm>
            <a:off x="4928800" y="1095575"/>
            <a:ext cx="3758100" cy="3035700"/>
          </a:xfrm>
          <a:prstGeom prst="roundRect">
            <a:avLst>
              <a:gd name="adj" fmla="val 10376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"/>
          <p:cNvSpPr txBox="1"/>
          <p:nvPr/>
        </p:nvSpPr>
        <p:spPr>
          <a:xfrm>
            <a:off x="207275" y="1457375"/>
            <a:ext cx="3274800" cy="3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IBM Plex Sans SemiBold"/>
              <a:buChar char="●"/>
            </a:pP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Automatic Language </a:t>
            </a:r>
            <a:r>
              <a:rPr lang="en" sz="2300" b="1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  <a:t>Identification</a:t>
            </a:r>
            <a:endParaRPr sz="2300" b="1">
              <a:solidFill>
                <a:schemeClr val="accen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IBM Plex Sans SemiBold"/>
              <a:buChar char="●"/>
            </a:pP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Translated </a:t>
            </a:r>
            <a:r>
              <a:rPr lang="en" sz="2300" b="1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  <a:t>Audio</a:t>
            </a:r>
            <a:br>
              <a:rPr lang="en" sz="2300" b="1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to Caller</a:t>
            </a:r>
            <a:endParaRPr sz="2300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IBM Plex Sans SemiBold"/>
              <a:buChar char="●"/>
            </a:pPr>
            <a:r>
              <a:rPr lang="en" sz="23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On-Screen</a:t>
            </a: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 Translation for</a:t>
            </a:r>
            <a:b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</a:b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Call Taker</a:t>
            </a:r>
            <a:endParaRPr sz="2300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300"/>
              <a:buFont typeface="IBM Plex Sans SemiBold"/>
              <a:buChar char="●"/>
            </a:pPr>
            <a:r>
              <a:rPr lang="en" sz="23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Multilingual </a:t>
            </a: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Support</a:t>
            </a:r>
            <a:endParaRPr sz="2300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13" name="Google Shape;113;p10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114" name="Google Shape;114;p10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rgbClr val="3D3D3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5" name="Google Shape;11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0"/>
          <p:cNvSpPr txBox="1"/>
          <p:nvPr/>
        </p:nvSpPr>
        <p:spPr>
          <a:xfrm>
            <a:off x="7397500" y="203575"/>
            <a:ext cx="1289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7" name="Google Shape;117;p10"/>
          <p:cNvSpPr txBox="1"/>
          <p:nvPr/>
        </p:nvSpPr>
        <p:spPr>
          <a:xfrm>
            <a:off x="4621375" y="203575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8" name="Google Shape;118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19" name="Google Shape;119;p10"/>
          <p:cNvSpPr txBox="1"/>
          <p:nvPr/>
        </p:nvSpPr>
        <p:spPr>
          <a:xfrm>
            <a:off x="245850" y="553425"/>
            <a:ext cx="8428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AI-Powered </a:t>
            </a:r>
            <a:r>
              <a:rPr lang="en" sz="34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Translation:</a:t>
            </a:r>
            <a:endParaRPr sz="3400">
              <a:solidFill>
                <a:schemeClr val="accent2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pic>
        <p:nvPicPr>
          <p:cNvPr id="120" name="Google Shape;120;p10"/>
          <p:cNvPicPr preferRelativeResize="0"/>
          <p:nvPr/>
        </p:nvPicPr>
        <p:blipFill rotWithShape="1">
          <a:blip r:embed="rId4">
            <a:alphaModFix/>
          </a:blip>
          <a:srcRect r="14500" b="13859"/>
          <a:stretch/>
        </p:blipFill>
        <p:spPr>
          <a:xfrm>
            <a:off x="4087693" y="1285875"/>
            <a:ext cx="5056308" cy="3857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"/>
          <p:cNvSpPr txBox="1"/>
          <p:nvPr/>
        </p:nvSpPr>
        <p:spPr>
          <a:xfrm>
            <a:off x="357900" y="900450"/>
            <a:ext cx="3274800" cy="3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4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Quarter Billion</a:t>
            </a:r>
            <a:br>
              <a:rPr lang="en" sz="34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</a:br>
            <a:r>
              <a:rPr lang="en" sz="34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9-1-1 Calls annually</a:t>
            </a:r>
            <a:br>
              <a:rPr lang="en" sz="34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</a:br>
            <a:endParaRPr sz="3400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→ AI Identifies the </a:t>
            </a:r>
            <a:r>
              <a:rPr lang="en" sz="34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Signal </a:t>
            </a:r>
            <a:r>
              <a:rPr lang="en" sz="34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within the </a:t>
            </a:r>
            <a:r>
              <a:rPr lang="en" sz="3400">
                <a:solidFill>
                  <a:schemeClr val="accent6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Noise</a:t>
            </a:r>
            <a:endParaRPr sz="3100" b="0" i="0" u="none" strike="noStrike" cap="none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26" name="Google Shape;126;p11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127" name="Google Shape;127;p11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rgbClr val="3D3D3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8" name="Google Shape;12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1"/>
          <p:cNvSpPr txBox="1"/>
          <p:nvPr/>
        </p:nvSpPr>
        <p:spPr>
          <a:xfrm>
            <a:off x="7397500" y="203575"/>
            <a:ext cx="1289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0" name="Google Shape;130;p11"/>
          <p:cNvSpPr txBox="1"/>
          <p:nvPr/>
        </p:nvSpPr>
        <p:spPr>
          <a:xfrm>
            <a:off x="4621375" y="203575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1" name="Google Shape;131;p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32" name="Google Shape;132;p11"/>
          <p:cNvPicPr preferRelativeResize="0"/>
          <p:nvPr/>
        </p:nvPicPr>
        <p:blipFill rotWithShape="1">
          <a:blip r:embed="rId4">
            <a:alphaModFix/>
          </a:blip>
          <a:srcRect t="4429" b="4438"/>
          <a:stretch/>
        </p:blipFill>
        <p:spPr>
          <a:xfrm>
            <a:off x="3950282" y="1332150"/>
            <a:ext cx="4861800" cy="2953200"/>
          </a:xfrm>
          <a:prstGeom prst="roundRect">
            <a:avLst>
              <a:gd name="adj" fmla="val 6051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"/>
          <p:cNvSpPr txBox="1"/>
          <p:nvPr/>
        </p:nvSpPr>
        <p:spPr>
          <a:xfrm>
            <a:off x="207275" y="1457375"/>
            <a:ext cx="33648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IBM Plex Sans SemiBold"/>
              <a:buChar char="●"/>
            </a:pP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Mitigates </a:t>
            </a:r>
            <a:r>
              <a:rPr lang="en" sz="23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Staffing </a:t>
            </a: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Challenges</a:t>
            </a:r>
            <a:endParaRPr sz="2300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IBM Plex Sans SemiBold"/>
              <a:buChar char="●"/>
            </a:pP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Reduces </a:t>
            </a:r>
            <a:r>
              <a:rPr lang="en" sz="23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Redundant </a:t>
            </a: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&amp; </a:t>
            </a:r>
            <a:r>
              <a:rPr lang="en" sz="23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Abandoned </a:t>
            </a: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Calls</a:t>
            </a:r>
            <a:endParaRPr sz="2300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IBM Plex Sans SemiBold"/>
              <a:buChar char="●"/>
            </a:pP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Finds Callers in </a:t>
            </a:r>
            <a:r>
              <a:rPr lang="en" sz="23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Need</a:t>
            </a:r>
            <a:endParaRPr sz="2300">
              <a:solidFill>
                <a:schemeClr val="accent2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300"/>
              <a:buFont typeface="IBM Plex Sans SemiBold"/>
              <a:buChar char="●"/>
            </a:pPr>
            <a:r>
              <a:rPr lang="en" sz="23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Decreases Calls in </a:t>
            </a:r>
            <a:r>
              <a:rPr lang="en" sz="23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Queue</a:t>
            </a:r>
            <a:endParaRPr sz="2300">
              <a:solidFill>
                <a:schemeClr val="accent2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38" name="Google Shape;138;p12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rgbClr val="3D3D3D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139" name="Google Shape;139;p12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rgbClr val="3D3D3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40" name="Google Shape;14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2"/>
          <p:cNvSpPr txBox="1"/>
          <p:nvPr/>
        </p:nvSpPr>
        <p:spPr>
          <a:xfrm>
            <a:off x="7397500" y="203575"/>
            <a:ext cx="1289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2" name="Google Shape;142;p12"/>
          <p:cNvSpPr txBox="1"/>
          <p:nvPr/>
        </p:nvSpPr>
        <p:spPr>
          <a:xfrm>
            <a:off x="4621375" y="203575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3D3D3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3" name="Google Shape;143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44" name="Google Shape;144;p12"/>
          <p:cNvSpPr txBox="1"/>
          <p:nvPr/>
        </p:nvSpPr>
        <p:spPr>
          <a:xfrm>
            <a:off x="245850" y="553425"/>
            <a:ext cx="8428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AI-Powered </a:t>
            </a:r>
            <a:r>
              <a:rPr lang="en" sz="3400">
                <a:solidFill>
                  <a:schemeClr val="accent2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Call Triage:</a:t>
            </a:r>
            <a:endParaRPr sz="3400">
              <a:solidFill>
                <a:schemeClr val="accent2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pic>
        <p:nvPicPr>
          <p:cNvPr id="145" name="Google Shape;145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0650" y="1321085"/>
            <a:ext cx="4780177" cy="3787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3D3D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21"/>
            <a:ext cx="9144000" cy="5143522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3"/>
          <p:cNvSpPr txBox="1"/>
          <p:nvPr/>
        </p:nvSpPr>
        <p:spPr>
          <a:xfrm>
            <a:off x="357200" y="4142850"/>
            <a:ext cx="405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200">
                <a:solidFill>
                  <a:schemeClr val="lt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→ AI is the </a:t>
            </a:r>
            <a:r>
              <a:rPr lang="en" sz="3200">
                <a:solidFill>
                  <a:schemeClr val="accent5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Future!</a:t>
            </a:r>
            <a:endParaRPr sz="3200">
              <a:solidFill>
                <a:schemeClr val="accent5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52" name="Google Shape;152;p13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rgbClr val="E8E9EA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rgbClr val="E8E9E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153" name="Google Shape;153;p13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4" name="Google Shape;15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3"/>
          <p:cNvSpPr txBox="1"/>
          <p:nvPr/>
        </p:nvSpPr>
        <p:spPr>
          <a:xfrm>
            <a:off x="7397500" y="203575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E8E9E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56" name="Google Shape;156;p13"/>
          <p:cNvSpPr txBox="1"/>
          <p:nvPr/>
        </p:nvSpPr>
        <p:spPr>
          <a:xfrm>
            <a:off x="4621375" y="203575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E8E9E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57" name="Google Shape;157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11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158" name="Google Shape;1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119" y="546241"/>
            <a:ext cx="3323686" cy="351597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3"/>
          <p:cNvSpPr txBox="1"/>
          <p:nvPr/>
        </p:nvSpPr>
        <p:spPr>
          <a:xfrm>
            <a:off x="930711" y="823267"/>
            <a:ext cx="2732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Call Volume:</a:t>
            </a:r>
            <a:endParaRPr sz="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4"/>
          <p:cNvPicPr preferRelativeResize="0"/>
          <p:nvPr/>
        </p:nvPicPr>
        <p:blipFill rotWithShape="1">
          <a:blip r:embed="rId3">
            <a:alphaModFix/>
          </a:blip>
          <a:srcRect l="17293" r="12835"/>
          <a:stretch/>
        </p:blipFill>
        <p:spPr>
          <a:xfrm>
            <a:off x="4406387" y="2712598"/>
            <a:ext cx="938400" cy="897300"/>
          </a:xfrm>
          <a:prstGeom prst="roundRect">
            <a:avLst>
              <a:gd name="adj" fmla="val 11601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165" name="Google Shape;165;p14"/>
          <p:cNvSpPr txBox="1"/>
          <p:nvPr/>
        </p:nvSpPr>
        <p:spPr>
          <a:xfrm>
            <a:off x="1618900" y="1719000"/>
            <a:ext cx="1834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AI Gives us Superpowers</a:t>
            </a:r>
            <a:endParaRPr sz="1900" b="1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6" name="Google Shape;166;p14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167" name="Google Shape;167;p14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8" name="Google Shape;16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4"/>
          <p:cNvSpPr txBox="1"/>
          <p:nvPr/>
        </p:nvSpPr>
        <p:spPr>
          <a:xfrm>
            <a:off x="4621375" y="203575"/>
            <a:ext cx="2676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0" name="Google Shape;170;p14"/>
          <p:cNvSpPr txBox="1"/>
          <p:nvPr/>
        </p:nvSpPr>
        <p:spPr>
          <a:xfrm>
            <a:off x="7397500" y="203575"/>
            <a:ext cx="1142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1" name="Google Shape;171;p14"/>
          <p:cNvSpPr txBox="1"/>
          <p:nvPr/>
        </p:nvSpPr>
        <p:spPr>
          <a:xfrm>
            <a:off x="357950" y="840350"/>
            <a:ext cx="26769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" sz="225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Key </a:t>
            </a:r>
            <a:r>
              <a:rPr lang="en" sz="2250" b="1">
                <a:solidFill>
                  <a:srgbClr val="3542F5"/>
                </a:solidFill>
                <a:latin typeface="IBM Plex Sans"/>
                <a:ea typeface="IBM Plex Sans"/>
                <a:cs typeface="IBM Plex Sans"/>
                <a:sym typeface="IBM Plex Sans"/>
              </a:rPr>
              <a:t>Takeaways</a:t>
            </a:r>
            <a:endParaRPr sz="2250" b="1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1617950" y="2909888"/>
            <a:ext cx="1896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AI Reduces Mundane Tasks</a:t>
            </a:r>
            <a:endParaRPr sz="1900" b="1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5561875" y="1817363"/>
            <a:ext cx="1459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AI Won’t Replace Us</a:t>
            </a:r>
            <a:endParaRPr sz="1900" b="1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5561875" y="2881325"/>
            <a:ext cx="2032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AI Accelerates Response</a:t>
            </a:r>
            <a:endParaRPr sz="1900" b="1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5" name="Google Shape;175;p14"/>
          <p:cNvSpPr txBox="1"/>
          <p:nvPr/>
        </p:nvSpPr>
        <p:spPr>
          <a:xfrm>
            <a:off x="5561875" y="4017978"/>
            <a:ext cx="1288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AI is the Future</a:t>
            </a:r>
            <a:endParaRPr sz="1900" b="1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6" name="Google Shape;176;p14"/>
          <p:cNvSpPr txBox="1"/>
          <p:nvPr/>
        </p:nvSpPr>
        <p:spPr>
          <a:xfrm>
            <a:off x="1618900" y="4057525"/>
            <a:ext cx="2032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AI Identifies Signal from Noise</a:t>
            </a:r>
            <a:endParaRPr sz="1900" b="1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7" name="Google Shape;177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178" name="Google Shape;178;p14"/>
          <p:cNvPicPr preferRelativeResize="0"/>
          <p:nvPr/>
        </p:nvPicPr>
        <p:blipFill rotWithShape="1">
          <a:blip r:embed="rId5">
            <a:alphaModFix/>
          </a:blip>
          <a:srcRect l="14016" r="30160"/>
          <a:stretch/>
        </p:blipFill>
        <p:spPr>
          <a:xfrm>
            <a:off x="358151" y="1608750"/>
            <a:ext cx="938400" cy="942300"/>
          </a:xfrm>
          <a:prstGeom prst="roundRect">
            <a:avLst>
              <a:gd name="adj" fmla="val 10323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179" name="Google Shape;179;p14"/>
          <p:cNvPicPr preferRelativeResize="0"/>
          <p:nvPr/>
        </p:nvPicPr>
        <p:blipFill rotWithShape="1">
          <a:blip r:embed="rId6">
            <a:alphaModFix/>
          </a:blip>
          <a:srcRect l="16812" r="16812"/>
          <a:stretch/>
        </p:blipFill>
        <p:spPr>
          <a:xfrm>
            <a:off x="4406387" y="1646920"/>
            <a:ext cx="938400" cy="942300"/>
          </a:xfrm>
          <a:prstGeom prst="roundRect">
            <a:avLst>
              <a:gd name="adj" fmla="val 12289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180" name="Google Shape;180;p14"/>
          <p:cNvPicPr preferRelativeResize="0"/>
          <p:nvPr/>
        </p:nvPicPr>
        <p:blipFill rotWithShape="1">
          <a:blip r:embed="rId7">
            <a:alphaModFix/>
          </a:blip>
          <a:srcRect t="16405" b="16412"/>
          <a:stretch/>
        </p:blipFill>
        <p:spPr>
          <a:xfrm>
            <a:off x="357200" y="2742020"/>
            <a:ext cx="938400" cy="945900"/>
          </a:xfrm>
          <a:prstGeom prst="roundRect">
            <a:avLst>
              <a:gd name="adj" fmla="val 10323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181" name="Google Shape;181;p14"/>
          <p:cNvPicPr preferRelativeResize="0"/>
          <p:nvPr/>
        </p:nvPicPr>
        <p:blipFill rotWithShape="1">
          <a:blip r:embed="rId8">
            <a:alphaModFix/>
          </a:blip>
          <a:srcRect l="16349" r="16342"/>
          <a:stretch/>
        </p:blipFill>
        <p:spPr>
          <a:xfrm>
            <a:off x="357200" y="3878875"/>
            <a:ext cx="951600" cy="942300"/>
          </a:xfrm>
          <a:prstGeom prst="roundRect">
            <a:avLst>
              <a:gd name="adj" fmla="val 13284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182" name="Google Shape;182;p14"/>
          <p:cNvPicPr preferRelativeResize="0"/>
          <p:nvPr/>
        </p:nvPicPr>
        <p:blipFill rotWithShape="1">
          <a:blip r:embed="rId9">
            <a:alphaModFix/>
          </a:blip>
          <a:srcRect l="16785" r="16791"/>
          <a:stretch/>
        </p:blipFill>
        <p:spPr>
          <a:xfrm>
            <a:off x="4406387" y="3798217"/>
            <a:ext cx="938400" cy="942300"/>
          </a:xfrm>
          <a:prstGeom prst="roundRect">
            <a:avLst>
              <a:gd name="adj" fmla="val 121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21"/>
            <a:ext cx="9144000" cy="5143522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5"/>
          <p:cNvSpPr txBox="1"/>
          <p:nvPr/>
        </p:nvSpPr>
        <p:spPr>
          <a:xfrm>
            <a:off x="1448375" y="962450"/>
            <a:ext cx="69402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" sz="4400" b="1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Q&amp;A</a:t>
            </a:r>
            <a:endParaRPr sz="4400" b="1" i="0" u="none" strike="noStrike" cap="non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9" name="Google Shape;189;p15"/>
          <p:cNvSpPr txBox="1"/>
          <p:nvPr/>
        </p:nvSpPr>
        <p:spPr>
          <a:xfrm>
            <a:off x="357950" y="203563"/>
            <a:ext cx="3519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>
                <a:solidFill>
                  <a:srgbClr val="E8E9EA"/>
                </a:solidFill>
                <a:latin typeface="DM Sans"/>
                <a:ea typeface="DM Sans"/>
                <a:cs typeface="DM Sans"/>
                <a:sym typeface="DM Sans"/>
              </a:rPr>
              <a:t>www.carbyne.com</a:t>
            </a:r>
            <a:endParaRPr sz="1000" b="0" i="0" u="none" strike="noStrike" cap="none">
              <a:solidFill>
                <a:srgbClr val="E8E9E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190" name="Google Shape;190;p15"/>
          <p:cNvCxnSpPr/>
          <p:nvPr/>
        </p:nvCxnSpPr>
        <p:spPr>
          <a:xfrm rot="10800000">
            <a:off x="357900" y="160750"/>
            <a:ext cx="8428200" cy="0"/>
          </a:xfrm>
          <a:prstGeom prst="straightConnector1">
            <a:avLst/>
          </a:prstGeom>
          <a:noFill/>
          <a:ln w="9525" cap="flat" cmpd="sng">
            <a:solidFill>
              <a:srgbClr val="E8E9EA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91" name="Google Shape;19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43728" y="203575"/>
            <a:ext cx="142368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5"/>
          <p:cNvSpPr txBox="1"/>
          <p:nvPr/>
        </p:nvSpPr>
        <p:spPr>
          <a:xfrm>
            <a:off x="7397500" y="203575"/>
            <a:ext cx="1142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E8E9E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3" name="Google Shape;193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194" name="Google Shape;19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48375" y="2002226"/>
            <a:ext cx="2003277" cy="2178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rid">
  <a:themeElements>
    <a:clrScheme name="Simple Light">
      <a:dk1>
        <a:srgbClr val="000000"/>
      </a:dk1>
      <a:lt1>
        <a:srgbClr val="FFFFFF"/>
      </a:lt1>
      <a:dk2>
        <a:srgbClr val="76797C"/>
      </a:dk2>
      <a:lt2>
        <a:srgbClr val="A7ACB1"/>
      </a:lt2>
      <a:accent1>
        <a:srgbClr val="0D1662"/>
      </a:accent1>
      <a:accent2>
        <a:srgbClr val="3542F5"/>
      </a:accent2>
      <a:accent3>
        <a:srgbClr val="E8E9EA"/>
      </a:accent3>
      <a:accent4>
        <a:srgbClr val="000000"/>
      </a:accent4>
      <a:accent5>
        <a:srgbClr val="7CE19D"/>
      </a:accent5>
      <a:accent6>
        <a:srgbClr val="E61428"/>
      </a:accent6>
      <a:hlink>
        <a:srgbClr val="3542F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425</Words>
  <Application>Microsoft Office PowerPoint</Application>
  <PresentationFormat>On-screen Show (16:9)</PresentationFormat>
  <Paragraphs>89</Paragraphs>
  <Slides>13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DM Sans Medium</vt:lpstr>
      <vt:lpstr>IBM Plex Sans SemiBold</vt:lpstr>
      <vt:lpstr>Arial</vt:lpstr>
      <vt:lpstr>DM Sans</vt:lpstr>
      <vt:lpstr>IBM Plex Sans</vt:lpstr>
      <vt:lpstr>Grid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Alex Gruber</cp:lastModifiedBy>
  <cp:revision>1</cp:revision>
  <dcterms:modified xsi:type="dcterms:W3CDTF">2023-10-02T20:05:26Z</dcterms:modified>
</cp:coreProperties>
</file>